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notesMasterIdLst>
    <p:notesMasterId r:id="rId4"/>
  </p:notesMasterIdLst>
  <p:sldIdLst>
    <p:sldId id="260" r:id="rId2"/>
    <p:sldId id="261" r:id="rId3"/>
  </p:sldIdLst>
  <p:sldSz cx="12144375" cy="15716250"/>
  <p:notesSz cx="15716250" cy="12144375"/>
  <p:embeddedFontLst>
    <p:embeddedFont>
      <p:font typeface="Calibri" panose="020F0502020204030204" pitchFamily="34" charset="0"/>
      <p:regular r:id="rId5"/>
      <p:bold r:id="rId6"/>
      <p:italic r:id="rId7"/>
      <p:boldItalic r:id="rId8"/>
    </p:embeddedFont>
  </p:embeddedFont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age 1" id="{25C605DF-9A27-4174-B253-669D88FB8671}">
          <p14:sldIdLst>
            <p14:sldId id="260"/>
          </p14:sldIdLst>
        </p14:section>
        <p14:section name="Page 2" id="{69D53168-2F96-4BB2-8DF6-FED3E52CC1A4}">
          <p14:sldIdLst>
            <p14:sldId id="261"/>
          </p14:sldIdLst>
        </p14:section>
      </p14:sectionLst>
    </p:ext>
    <p:ext uri="{EFAFB233-063F-42B5-8137-9DF3F51BA10A}">
      <p15:sldGuideLst xmlns:p15="http://schemas.microsoft.com/office/powerpoint/2012/main">
        <p15:guide id="1" orient="horz" pos="4950" userDrawn="1">
          <p15:clr>
            <a:srgbClr val="A4A3A4"/>
          </p15:clr>
        </p15:guide>
        <p15:guide id="2" pos="7281" userDrawn="1">
          <p15:clr>
            <a:srgbClr val="A4A3A4"/>
          </p15:clr>
        </p15:guide>
        <p15:guide id="3" pos="369" userDrawn="1">
          <p15:clr>
            <a:srgbClr val="A4A3A4"/>
          </p15:clr>
        </p15:guide>
        <p15:guide id="4" pos="3825" userDrawn="1">
          <p15:clr>
            <a:srgbClr val="A4A3A4"/>
          </p15:clr>
        </p15:guide>
        <p15:guide id="5" pos="3969" userDrawn="1">
          <p15:clr>
            <a:srgbClr val="A4A3A4"/>
          </p15:clr>
        </p15:guide>
        <p15:guide id="6" pos="3681" userDrawn="1">
          <p15:clr>
            <a:srgbClr val="A4A3A4"/>
          </p15:clr>
        </p15:guide>
        <p15:guide id="7" orient="horz" pos="5142" userDrawn="1">
          <p15:clr>
            <a:srgbClr val="A4A3A4"/>
          </p15:clr>
        </p15:guide>
        <p15:guide id="8" orient="horz" pos="9606" userDrawn="1">
          <p15:clr>
            <a:srgbClr val="A4A3A4"/>
          </p15:clr>
        </p15:guide>
        <p15:guide id="9" orient="horz" pos="1158" userDrawn="1">
          <p15:clr>
            <a:srgbClr val="A4A3A4"/>
          </p15:clr>
        </p15:guide>
        <p15:guide id="10" orient="horz" pos="202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C"/>
    <a:srgbClr val="C4C4C4"/>
    <a:srgbClr val="F1F1F1"/>
    <a:srgbClr val="232F3E"/>
    <a:srgbClr val="FF9900"/>
    <a:srgbClr val="F1F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558"/>
  </p:normalViewPr>
  <p:slideViewPr>
    <p:cSldViewPr snapToGrid="0" snapToObjects="1">
      <p:cViewPr>
        <p:scale>
          <a:sx n="60" d="100"/>
          <a:sy n="60" d="100"/>
        </p:scale>
        <p:origin x="756" y="-2584"/>
      </p:cViewPr>
      <p:guideLst>
        <p:guide orient="horz" pos="4950"/>
        <p:guide pos="7281"/>
        <p:guide pos="369"/>
        <p:guide pos="3825"/>
        <p:guide pos="3969"/>
        <p:guide pos="3681"/>
        <p:guide orient="horz" pos="5142"/>
        <p:guide orient="horz" pos="9606"/>
        <p:guide orient="horz" pos="1158"/>
        <p:guide orient="horz" pos="2022"/>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1938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273800" y="1517650"/>
            <a:ext cx="3168650" cy="4098925"/>
          </a:xfrm>
          <a:prstGeom prst="rect">
            <a:avLst/>
          </a:prstGeom>
          <a:noFill/>
          <a:ln w="12700">
            <a:solidFill>
              <a:prstClr val="black"/>
            </a:solidFill>
          </a:ln>
        </p:spPr>
      </p:sp>
      <p:sp>
        <p:nvSpPr>
          <p:cNvPr id="3" name="Notes Placeholder 2"/>
          <p:cNvSpPr>
            <a:spLocks noGrp="1"/>
          </p:cNvSpPr>
          <p:nvPr>
            <p:ph type="body" idx="1"/>
          </p:nvPr>
        </p:nvSpPr>
        <p:spPr>
          <a:xfrm>
            <a:off x="1571625" y="5845175"/>
            <a:ext cx="12573000" cy="4781550"/>
          </a:xfrm>
          <a:prstGeom prst="rect">
            <a:avLst/>
          </a:prstGeom>
        </p:spPr>
        <p:txBody>
          <a:bodyPr/>
          <a:lstStyle/>
          <a:p>
            <a:endParaRPr lang="en-US" dirty="0"/>
          </a:p>
        </p:txBody>
      </p:sp>
    </p:spTree>
    <p:extLst>
      <p:ext uri="{BB962C8B-B14F-4D97-AF65-F5344CB8AC3E}">
        <p14:creationId xmlns:p14="http://schemas.microsoft.com/office/powerpoint/2010/main" val="1559890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273800" y="1517650"/>
            <a:ext cx="3168650" cy="4098925"/>
          </a:xfrm>
          <a:prstGeom prst="rect">
            <a:avLst/>
          </a:prstGeom>
          <a:noFill/>
          <a:ln w="12700">
            <a:solidFill>
              <a:prstClr val="black"/>
            </a:solidFill>
          </a:ln>
        </p:spPr>
      </p:sp>
      <p:sp>
        <p:nvSpPr>
          <p:cNvPr id="3" name="Notes Placeholder 2"/>
          <p:cNvSpPr>
            <a:spLocks noGrp="1"/>
          </p:cNvSpPr>
          <p:nvPr>
            <p:ph type="body" idx="1"/>
          </p:nvPr>
        </p:nvSpPr>
        <p:spPr>
          <a:xfrm>
            <a:off x="1571625" y="5845175"/>
            <a:ext cx="12573000" cy="4781550"/>
          </a:xfrm>
          <a:prstGeom prst="rect">
            <a:avLst/>
          </a:prstGeom>
        </p:spPr>
        <p:txBody>
          <a:bodyPr/>
          <a:lstStyle/>
          <a:p>
            <a:endParaRPr lang="en-US"/>
          </a:p>
        </p:txBody>
      </p:sp>
    </p:spTree>
    <p:extLst>
      <p:ext uri="{BB962C8B-B14F-4D97-AF65-F5344CB8AC3E}">
        <p14:creationId xmlns:p14="http://schemas.microsoft.com/office/powerpoint/2010/main" val="3981417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6773527"/>
      </p:ext>
    </p:extLst>
  </p:cSld>
  <p:clrMapOvr>
    <a:masterClrMapping/>
  </p:clrMapOvr>
  <p:extLst>
    <p:ext uri="{DCECCB84-F9BA-43D5-87BE-67443E8EF086}">
      <p15:sldGuideLst xmlns:p15="http://schemas.microsoft.com/office/powerpoint/2012/main">
        <p15:guide id="1" pos="369" userDrawn="1">
          <p15:clr>
            <a:srgbClr val="FBAE40"/>
          </p15:clr>
        </p15:guide>
        <p15:guide id="2" pos="728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
    <p:spTree>
      <p:nvGrpSpPr>
        <p:cNvPr id="1" name=""/>
        <p:cNvGrpSpPr/>
        <p:nvPr/>
      </p:nvGrpSpPr>
      <p:grpSpPr>
        <a:xfrm>
          <a:off x="0" y="0"/>
          <a:ext cx="0" cy="0"/>
          <a:chOff x="0" y="0"/>
          <a:chExt cx="0" cy="0"/>
        </a:xfrm>
      </p:grpSpPr>
      <p:sp>
        <p:nvSpPr>
          <p:cNvPr id="33" name="Picture Placeholder 27">
            <a:extLst>
              <a:ext uri="{FF2B5EF4-FFF2-40B4-BE49-F238E27FC236}">
                <a16:creationId xmlns:a16="http://schemas.microsoft.com/office/drawing/2014/main" id="{8F6327E0-9E09-48BC-A396-70F29FEB262C}"/>
              </a:ext>
            </a:extLst>
          </p:cNvPr>
          <p:cNvSpPr>
            <a:spLocks noGrp="1" noChangeAspect="1"/>
          </p:cNvSpPr>
          <p:nvPr>
            <p:ph type="pic" sz="quarter" idx="25" hasCustomPrompt="1"/>
          </p:nvPr>
        </p:nvSpPr>
        <p:spPr>
          <a:xfrm>
            <a:off x="9728869" y="14373225"/>
            <a:ext cx="1829719" cy="914400"/>
          </a:xfrm>
          <a:prstGeom prst="rect">
            <a:avLst/>
          </a:prstGeom>
          <a:blipFill dpi="0" rotWithShape="0">
            <a:blip r:embed="rId2">
              <a:extLst>
                <a:ext uri="{28A0092B-C50C-407E-A947-70E740481C1C}">
                  <a14:useLocalDpi xmlns:a14="http://schemas.microsoft.com/office/drawing/2010/main" val="0"/>
                </a:ext>
              </a:extLst>
            </a:blip>
            <a:srcRect/>
            <a:stretch>
              <a:fillRect/>
            </a:stretch>
          </a:blipFill>
        </p:spPr>
        <p:txBody>
          <a:bodyPr anchor="ctr"/>
          <a:lstStyle>
            <a:lvl1pPr marL="0" indent="0" algn="ctr">
              <a:buNone/>
              <a:defRPr sz="2000" b="1">
                <a:latin typeface="+mj-lt"/>
              </a:defRPr>
            </a:lvl1pPr>
          </a:lstStyle>
          <a:p>
            <a:r>
              <a:rPr lang="en-US" dirty="0"/>
              <a:t> </a:t>
            </a:r>
          </a:p>
        </p:txBody>
      </p:sp>
    </p:spTree>
    <p:extLst>
      <p:ext uri="{BB962C8B-B14F-4D97-AF65-F5344CB8AC3E}">
        <p14:creationId xmlns:p14="http://schemas.microsoft.com/office/powerpoint/2010/main" val="191353584"/>
      </p:ext>
    </p:extLst>
  </p:cSld>
  <p:clrMapOvr>
    <a:masterClrMapping/>
  </p:clrMapOvr>
  <p:extLst>
    <p:ext uri="{DCECCB84-F9BA-43D5-87BE-67443E8EF086}">
      <p15:sldGuideLst xmlns:p15="http://schemas.microsoft.com/office/powerpoint/2012/main">
        <p15:guide id="1" orient="horz" pos="4950" userDrawn="1">
          <p15:clr>
            <a:srgbClr val="FBAE40"/>
          </p15:clr>
        </p15:guide>
        <p15:guide id="2" pos="3825" userDrawn="1">
          <p15:clr>
            <a:srgbClr val="FBAE40"/>
          </p15:clr>
        </p15:guide>
        <p15:guide id="3" pos="369" userDrawn="1">
          <p15:clr>
            <a:srgbClr val="FBAE40"/>
          </p15:clr>
        </p15:guide>
        <p15:guide id="4" pos="7281" userDrawn="1">
          <p15:clr>
            <a:srgbClr val="FBAE40"/>
          </p15:clr>
        </p15:guide>
        <p15:guide id="5" orient="horz" pos="963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838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3.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2.png"/><Relationship Id="rId2" Type="http://schemas.openxmlformats.org/officeDocument/2006/relationships/notesSlide" Target="../notesSlides/notesSlide2.xml"/><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9.svg"/><Relationship Id="rId11" Type="http://schemas.openxmlformats.org/officeDocument/2006/relationships/hyperlink" Target="https://brightdata.com/" TargetMode="External"/><Relationship Id="rId5" Type="http://schemas.openxmlformats.org/officeDocument/2006/relationships/image" Target="../media/image8.png"/><Relationship Id="rId15" Type="http://schemas.openxmlformats.org/officeDocument/2006/relationships/image" Target="../media/image15.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8B669F7-6D94-40E9-A2DA-58B30DBB2519}"/>
              </a:ext>
            </a:extLst>
          </p:cNvPr>
          <p:cNvGrpSpPr/>
          <p:nvPr/>
        </p:nvGrpSpPr>
        <p:grpSpPr>
          <a:xfrm>
            <a:off x="452231" y="8940803"/>
            <a:ext cx="11322106" cy="6288565"/>
            <a:chOff x="233916" y="9621704"/>
            <a:chExt cx="11659690" cy="6126444"/>
          </a:xfrm>
        </p:grpSpPr>
        <p:sp>
          <p:nvSpPr>
            <p:cNvPr id="59" name="Round Same Side Corner Rectangle 58">
              <a:extLst>
                <a:ext uri="{FF2B5EF4-FFF2-40B4-BE49-F238E27FC236}">
                  <a16:creationId xmlns:a16="http://schemas.microsoft.com/office/drawing/2014/main" id="{E97E7F7B-8096-03DB-F5AB-60288E1D8B98}"/>
                </a:ext>
              </a:extLst>
            </p:cNvPr>
            <p:cNvSpPr/>
            <p:nvPr/>
          </p:nvSpPr>
          <p:spPr>
            <a:xfrm>
              <a:off x="340244" y="9621704"/>
              <a:ext cx="11553362" cy="6126437"/>
            </a:xfrm>
            <a:prstGeom prst="round2SameRect">
              <a:avLst>
                <a:gd name="adj1" fmla="val 6776"/>
                <a:gd name="adj2" fmla="val 0"/>
              </a:avLst>
            </a:prstGeom>
            <a:noFill/>
            <a:ln w="9525">
              <a:solidFill>
                <a:srgbClr val="C4C4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5">
              <a:extLst>
                <a:ext uri="{FF2B5EF4-FFF2-40B4-BE49-F238E27FC236}">
                  <a16:creationId xmlns:a16="http://schemas.microsoft.com/office/drawing/2014/main" id="{22B97C08-ED6C-9B8E-C4D4-700017153522}"/>
                </a:ext>
              </a:extLst>
            </p:cNvPr>
            <p:cNvSpPr/>
            <p:nvPr/>
          </p:nvSpPr>
          <p:spPr>
            <a:xfrm>
              <a:off x="233916" y="9728031"/>
              <a:ext cx="11553362" cy="6020117"/>
            </a:xfrm>
            <a:prstGeom prst="round2SameRect">
              <a:avLst>
                <a:gd name="adj1" fmla="val 6423"/>
                <a:gd name="adj2" fmla="val 0"/>
              </a:avLst>
            </a:prstGeom>
            <a:solidFill>
              <a:srgbClr val="F1F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6" name="Straight Connector 25">
            <a:extLst>
              <a:ext uri="{FF2B5EF4-FFF2-40B4-BE49-F238E27FC236}">
                <a16:creationId xmlns:a16="http://schemas.microsoft.com/office/drawing/2014/main" id="{7EC0B737-6C8B-5CFA-3C09-5E2F6CAF1671}"/>
              </a:ext>
            </a:extLst>
          </p:cNvPr>
          <p:cNvCxnSpPr>
            <a:cxnSpLocks/>
          </p:cNvCxnSpPr>
          <p:nvPr/>
        </p:nvCxnSpPr>
        <p:spPr>
          <a:xfrm>
            <a:off x="4859314" y="11373128"/>
            <a:ext cx="6694511"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7" name="Text Placeholder 31">
            <a:extLst>
              <a:ext uri="{FF2B5EF4-FFF2-40B4-BE49-F238E27FC236}">
                <a16:creationId xmlns:a16="http://schemas.microsoft.com/office/drawing/2014/main" id="{86618B44-18D8-E837-ECFF-3CD976712B82}"/>
              </a:ext>
            </a:extLst>
          </p:cNvPr>
          <p:cNvSpPr txBox="1">
            <a:spLocks/>
          </p:cNvSpPr>
          <p:nvPr/>
        </p:nvSpPr>
        <p:spPr>
          <a:xfrm>
            <a:off x="4826167" y="10194276"/>
            <a:ext cx="6746707" cy="516496"/>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3150" b="1" i="0" kern="1200" dirty="0" smtClean="0">
                <a:solidFill>
                  <a:srgbClr val="232F3E"/>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Benefits</a:t>
            </a:r>
          </a:p>
        </p:txBody>
      </p:sp>
      <p:grpSp>
        <p:nvGrpSpPr>
          <p:cNvPr id="8" name="Group 7">
            <a:extLst>
              <a:ext uri="{FF2B5EF4-FFF2-40B4-BE49-F238E27FC236}">
                <a16:creationId xmlns:a16="http://schemas.microsoft.com/office/drawing/2014/main" id="{5755A08C-EF30-0E5C-B2B6-11F5D9E6D8FC}"/>
              </a:ext>
            </a:extLst>
          </p:cNvPr>
          <p:cNvGrpSpPr/>
          <p:nvPr/>
        </p:nvGrpSpPr>
        <p:grpSpPr>
          <a:xfrm>
            <a:off x="4831853" y="11472976"/>
            <a:ext cx="6741021" cy="841488"/>
            <a:chOff x="4831853" y="11633197"/>
            <a:chExt cx="6741021" cy="841488"/>
          </a:xfrm>
        </p:grpSpPr>
        <p:sp>
          <p:nvSpPr>
            <p:cNvPr id="28" name="Text Placeholder 31">
              <a:extLst>
                <a:ext uri="{FF2B5EF4-FFF2-40B4-BE49-F238E27FC236}">
                  <a16:creationId xmlns:a16="http://schemas.microsoft.com/office/drawing/2014/main" id="{C7FF4599-3E93-4665-84CE-775BA18459B7}"/>
                </a:ext>
              </a:extLst>
            </p:cNvPr>
            <p:cNvSpPr txBox="1">
              <a:spLocks/>
            </p:cNvSpPr>
            <p:nvPr/>
          </p:nvSpPr>
          <p:spPr>
            <a:xfrm>
              <a:off x="5276315" y="11633197"/>
              <a:ext cx="6296559" cy="373905"/>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Easy to Start Immediately!</a:t>
              </a:r>
            </a:p>
          </p:txBody>
        </p:sp>
        <p:pic>
          <p:nvPicPr>
            <p:cNvPr id="31" name="Graphic 30">
              <a:extLst>
                <a:ext uri="{FF2B5EF4-FFF2-40B4-BE49-F238E27FC236}">
                  <a16:creationId xmlns:a16="http://schemas.microsoft.com/office/drawing/2014/main" id="{CA8ED65D-327B-933C-68F3-2CC7EDFD26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31853" y="11675887"/>
              <a:ext cx="247650" cy="200025"/>
            </a:xfrm>
            <a:prstGeom prst="rect">
              <a:avLst/>
            </a:prstGeom>
          </p:spPr>
        </p:pic>
        <p:sp>
          <p:nvSpPr>
            <p:cNvPr id="34" name="Content Placeholder 42">
              <a:extLst>
                <a:ext uri="{FF2B5EF4-FFF2-40B4-BE49-F238E27FC236}">
                  <a16:creationId xmlns:a16="http://schemas.microsoft.com/office/drawing/2014/main" id="{A4B50072-58BC-AE4B-7CD3-2489DAC9F0B6}"/>
                </a:ext>
              </a:extLst>
            </p:cNvPr>
            <p:cNvSpPr txBox="1">
              <a:spLocks/>
            </p:cNvSpPr>
            <p:nvPr/>
          </p:nvSpPr>
          <p:spPr>
            <a:xfrm>
              <a:off x="5276314" y="12007102"/>
              <a:ext cx="6296560" cy="467583"/>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Helvetica Regular" pitchFamily="34" charset="0"/>
                  <a:ea typeface="Helvetica Regular" pitchFamily="34" charset="-122"/>
                  <a:cs typeface="Helvetica Regular" pitchFamily="34" charset="-12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200" dirty="0">
                  <a:solidFill>
                    <a:schemeClr val="tx1"/>
                  </a:solidFill>
                </a:rPr>
                <a:t>The IDE is accessible via Bright Data’s website, making it easy to start immediately without prior integration.</a:t>
              </a:r>
            </a:p>
          </p:txBody>
        </p:sp>
      </p:grpSp>
      <p:grpSp>
        <p:nvGrpSpPr>
          <p:cNvPr id="5" name="Group 4">
            <a:extLst>
              <a:ext uri="{FF2B5EF4-FFF2-40B4-BE49-F238E27FC236}">
                <a16:creationId xmlns:a16="http://schemas.microsoft.com/office/drawing/2014/main" id="{6B4DACB5-C472-2400-DE64-66858F6526CD}"/>
              </a:ext>
            </a:extLst>
          </p:cNvPr>
          <p:cNvGrpSpPr/>
          <p:nvPr/>
        </p:nvGrpSpPr>
        <p:grpSpPr>
          <a:xfrm>
            <a:off x="4831853" y="12506564"/>
            <a:ext cx="6741021" cy="748026"/>
            <a:chOff x="4831853" y="12668750"/>
            <a:chExt cx="6741021" cy="748026"/>
          </a:xfrm>
        </p:grpSpPr>
        <p:sp>
          <p:nvSpPr>
            <p:cNvPr id="29" name="Text Placeholder 31">
              <a:extLst>
                <a:ext uri="{FF2B5EF4-FFF2-40B4-BE49-F238E27FC236}">
                  <a16:creationId xmlns:a16="http://schemas.microsoft.com/office/drawing/2014/main" id="{88E37523-305E-5EC9-1EC2-24710E57E01E}"/>
                </a:ext>
              </a:extLst>
            </p:cNvPr>
            <p:cNvSpPr txBox="1">
              <a:spLocks/>
            </p:cNvSpPr>
            <p:nvPr/>
          </p:nvSpPr>
          <p:spPr>
            <a:xfrm>
              <a:off x="5276315" y="12668750"/>
              <a:ext cx="6277510" cy="350585"/>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Reducing Development Time</a:t>
              </a:r>
            </a:p>
            <a:p>
              <a:endParaRPr lang="en-US" dirty="0">
                <a:solidFill>
                  <a:schemeClr val="tx1"/>
                </a:solidFill>
              </a:endParaRPr>
            </a:p>
          </p:txBody>
        </p:sp>
        <p:pic>
          <p:nvPicPr>
            <p:cNvPr id="32" name="Graphic 31">
              <a:extLst>
                <a:ext uri="{FF2B5EF4-FFF2-40B4-BE49-F238E27FC236}">
                  <a16:creationId xmlns:a16="http://schemas.microsoft.com/office/drawing/2014/main" id="{5E08CC28-3A97-DCA6-E204-6FF7448F2F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31853" y="12702088"/>
              <a:ext cx="247650" cy="200025"/>
            </a:xfrm>
            <a:prstGeom prst="rect">
              <a:avLst/>
            </a:prstGeom>
          </p:spPr>
        </p:pic>
        <p:sp>
          <p:nvSpPr>
            <p:cNvPr id="35" name="Content Placeholder 42">
              <a:extLst>
                <a:ext uri="{FF2B5EF4-FFF2-40B4-BE49-F238E27FC236}">
                  <a16:creationId xmlns:a16="http://schemas.microsoft.com/office/drawing/2014/main" id="{D6FA4C3A-8268-3218-568D-AACF63575F5A}"/>
                </a:ext>
              </a:extLst>
            </p:cNvPr>
            <p:cNvSpPr txBox="1">
              <a:spLocks/>
            </p:cNvSpPr>
            <p:nvPr/>
          </p:nvSpPr>
          <p:spPr>
            <a:xfrm>
              <a:off x="5276314" y="13034917"/>
              <a:ext cx="6296560" cy="381859"/>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Helvetica Regular" pitchFamily="34" charset="0"/>
                  <a:ea typeface="Helvetica Regular" pitchFamily="34" charset="-122"/>
                  <a:cs typeface="Helvetica Regular" pitchFamily="34" charset="-12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200" dirty="0">
                  <a:solidFill>
                    <a:schemeClr val="tx1"/>
                  </a:solidFill>
                </a:rPr>
                <a:t>Code templates and ready-made functions are included to speed up development providing accurate and well-structured data</a:t>
              </a:r>
            </a:p>
          </p:txBody>
        </p:sp>
      </p:grpSp>
      <p:grpSp>
        <p:nvGrpSpPr>
          <p:cNvPr id="2" name="Group 1">
            <a:extLst>
              <a:ext uri="{FF2B5EF4-FFF2-40B4-BE49-F238E27FC236}">
                <a16:creationId xmlns:a16="http://schemas.microsoft.com/office/drawing/2014/main" id="{CEBD31FC-C4B1-DCDB-9344-98EE9B41D444}"/>
              </a:ext>
            </a:extLst>
          </p:cNvPr>
          <p:cNvGrpSpPr/>
          <p:nvPr/>
        </p:nvGrpSpPr>
        <p:grpSpPr>
          <a:xfrm>
            <a:off x="4831853" y="13534337"/>
            <a:ext cx="6741022" cy="814614"/>
            <a:chOff x="4831853" y="13682699"/>
            <a:chExt cx="6741022" cy="814614"/>
          </a:xfrm>
        </p:grpSpPr>
        <p:sp>
          <p:nvSpPr>
            <p:cNvPr id="30" name="Text Placeholder 31">
              <a:extLst>
                <a:ext uri="{FF2B5EF4-FFF2-40B4-BE49-F238E27FC236}">
                  <a16:creationId xmlns:a16="http://schemas.microsoft.com/office/drawing/2014/main" id="{111DE358-7CC6-A3FD-C184-EEDAF8F35659}"/>
                </a:ext>
              </a:extLst>
            </p:cNvPr>
            <p:cNvSpPr txBox="1">
              <a:spLocks/>
            </p:cNvSpPr>
            <p:nvPr/>
          </p:nvSpPr>
          <p:spPr>
            <a:xfrm>
              <a:off x="5276315" y="13682699"/>
              <a:ext cx="6296560" cy="336773"/>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Robust Infrastructure Included</a:t>
              </a:r>
            </a:p>
          </p:txBody>
        </p:sp>
        <p:pic>
          <p:nvPicPr>
            <p:cNvPr id="33" name="Graphic 32">
              <a:extLst>
                <a:ext uri="{FF2B5EF4-FFF2-40B4-BE49-F238E27FC236}">
                  <a16:creationId xmlns:a16="http://schemas.microsoft.com/office/drawing/2014/main" id="{62C212AE-C7C2-3E05-325E-CE98F795B7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31853" y="13716037"/>
              <a:ext cx="247650" cy="200025"/>
            </a:xfrm>
            <a:prstGeom prst="rect">
              <a:avLst/>
            </a:prstGeom>
          </p:spPr>
        </p:pic>
        <p:sp>
          <p:nvSpPr>
            <p:cNvPr id="36" name="Content Placeholder 42">
              <a:extLst>
                <a:ext uri="{FF2B5EF4-FFF2-40B4-BE49-F238E27FC236}">
                  <a16:creationId xmlns:a16="http://schemas.microsoft.com/office/drawing/2014/main" id="{545ED073-D686-F2B1-9053-7648BA421929}"/>
                </a:ext>
              </a:extLst>
            </p:cNvPr>
            <p:cNvSpPr txBox="1">
              <a:spLocks/>
            </p:cNvSpPr>
            <p:nvPr/>
          </p:nvSpPr>
          <p:spPr>
            <a:xfrm>
              <a:off x="5276314" y="14027787"/>
              <a:ext cx="6277511" cy="469526"/>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Helvetica Regular" pitchFamily="34" charset="0"/>
                  <a:ea typeface="Helvetica Regular" pitchFamily="34" charset="-122"/>
                  <a:cs typeface="Helvetica Regular" pitchFamily="34" charset="-12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200" dirty="0">
                  <a:solidFill>
                    <a:schemeClr val="tx1"/>
                  </a:solidFill>
                </a:rPr>
                <a:t>Built on Bright Data's #1 proxy infrastructure, enabling scalability and accuracy.</a:t>
              </a:r>
            </a:p>
          </p:txBody>
        </p:sp>
      </p:grpSp>
      <p:cxnSp>
        <p:nvCxnSpPr>
          <p:cNvPr id="38" name="Straight Connector 37">
            <a:extLst>
              <a:ext uri="{FF2B5EF4-FFF2-40B4-BE49-F238E27FC236}">
                <a16:creationId xmlns:a16="http://schemas.microsoft.com/office/drawing/2014/main" id="{B78AE988-3D1A-6692-485B-378B8949F3E6}"/>
              </a:ext>
            </a:extLst>
          </p:cNvPr>
          <p:cNvCxnSpPr>
            <a:cxnSpLocks/>
          </p:cNvCxnSpPr>
          <p:nvPr/>
        </p:nvCxnSpPr>
        <p:spPr>
          <a:xfrm>
            <a:off x="576072" y="4637384"/>
            <a:ext cx="10977753"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9" name="Text Placeholder 31">
            <a:extLst>
              <a:ext uri="{FF2B5EF4-FFF2-40B4-BE49-F238E27FC236}">
                <a16:creationId xmlns:a16="http://schemas.microsoft.com/office/drawing/2014/main" id="{E1870494-8A08-EAAA-DC56-C4870E9421D3}"/>
              </a:ext>
            </a:extLst>
          </p:cNvPr>
          <p:cNvSpPr txBox="1">
            <a:spLocks/>
          </p:cNvSpPr>
          <p:nvPr/>
        </p:nvSpPr>
        <p:spPr>
          <a:xfrm>
            <a:off x="595121" y="4948832"/>
            <a:ext cx="5248467" cy="1320361"/>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3150" b="1"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solidFill>
                  <a:schemeClr val="tx1"/>
                </a:solidFill>
              </a:rPr>
              <a:t>Challenges in collecting public web data</a:t>
            </a:r>
          </a:p>
          <a:p>
            <a:endParaRPr lang="en-US" sz="1900" b="0" dirty="0">
              <a:solidFill>
                <a:srgbClr val="FF00FC"/>
              </a:solidFill>
              <a:latin typeface="+mn-lt"/>
            </a:endParaRPr>
          </a:p>
        </p:txBody>
      </p:sp>
      <p:sp>
        <p:nvSpPr>
          <p:cNvPr id="40" name="Text Placeholder 33">
            <a:extLst>
              <a:ext uri="{FF2B5EF4-FFF2-40B4-BE49-F238E27FC236}">
                <a16:creationId xmlns:a16="http://schemas.microsoft.com/office/drawing/2014/main" id="{B222CEDF-6DC3-2D23-6FC8-D925775FE12D}"/>
              </a:ext>
            </a:extLst>
          </p:cNvPr>
          <p:cNvSpPr txBox="1">
            <a:spLocks/>
          </p:cNvSpPr>
          <p:nvPr/>
        </p:nvSpPr>
        <p:spPr>
          <a:xfrm>
            <a:off x="595121" y="5957974"/>
            <a:ext cx="5248467" cy="2742289"/>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mj-lt"/>
                <a:ea typeface="Arial" panose="020B0604020202020204" pitchFamily="34" charset="0"/>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solidFill>
                  <a:schemeClr val="tx1"/>
                </a:solidFill>
              </a:rPr>
              <a:t>Enterprises, SMEs, SMBs, and start-up companies need public data to make business-critical decisions. They require a data collection solution to scrape data from multiple sources, quickly, at scale and in real time, and eventually to receive the data in the format and delivery method suitable for their workflow. </a:t>
            </a:r>
          </a:p>
          <a:p>
            <a:r>
              <a:rPr lang="en-GB" dirty="0">
                <a:solidFill>
                  <a:schemeClr val="tx1"/>
                </a:solidFill>
              </a:rPr>
              <a:t>The process of collecting data in house is time-consuming and resource-heavy. As online data changes by the minute, data extraction must be timely and requires a team of developers with technical know-how. Most websites will identify and block scrapers and crawlers that try to collect data, making the collection process more complicated. Therefore, companies need a cost-effective efficient solution that results in a structured, easy to use accurate data.</a:t>
            </a:r>
          </a:p>
        </p:txBody>
      </p:sp>
      <p:sp>
        <p:nvSpPr>
          <p:cNvPr id="41" name="Text Placeholder 55">
            <a:extLst>
              <a:ext uri="{FF2B5EF4-FFF2-40B4-BE49-F238E27FC236}">
                <a16:creationId xmlns:a16="http://schemas.microsoft.com/office/drawing/2014/main" id="{596A8AF4-5A7F-A303-9479-5D4AE390697E}"/>
              </a:ext>
            </a:extLst>
          </p:cNvPr>
          <p:cNvSpPr txBox="1">
            <a:spLocks/>
          </p:cNvSpPr>
          <p:nvPr/>
        </p:nvSpPr>
        <p:spPr>
          <a:xfrm>
            <a:off x="595121" y="2818973"/>
            <a:ext cx="10977753" cy="1361029"/>
          </a:xfrm>
          <a:prstGeom prst="rect">
            <a:avLst/>
          </a:prstGeom>
        </p:spPr>
        <p:txBody>
          <a:bodyPr lIns="0" tIns="0" rIns="0" bIns="0"/>
          <a:lstStyle>
            <a:lvl1pPr marL="0" indent="0" algn="l" defTabSz="914400" rtl="0" eaLnBrk="1" latinLnBrk="0" hangingPunct="1">
              <a:lnSpc>
                <a:spcPts val="5700"/>
              </a:lnSpc>
              <a:spcBef>
                <a:spcPct val="20000"/>
              </a:spcBef>
              <a:buFont typeface="Arial" pitchFamily="34" charset="0"/>
              <a:buNone/>
              <a:defRPr lang="en-US" sz="4800" b="1" i="0" kern="1200" dirty="0" smtClean="0">
                <a:solidFill>
                  <a:srgbClr val="FF00E5"/>
                </a:solidFill>
                <a:latin typeface="+mj-lt"/>
                <a:ea typeface="Arial" panose="020B0604020202020204" pitchFamily="34" charset="0"/>
                <a:cs typeface="Arial" panose="020B0604020202020204" pitchFamily="34" charset="0"/>
              </a:defRPr>
            </a:lvl1pPr>
            <a:lvl2pPr marL="457200" indent="0" algn="l" defTabSz="914400" rtl="0" eaLnBrk="1" latinLnBrk="0" hangingPunct="1">
              <a:spcBef>
                <a:spcPct val="20000"/>
              </a:spcBef>
              <a:buFont typeface="Arial" pitchFamily="34" charset="0"/>
              <a:buNone/>
              <a:defRPr lang="en-US" sz="5400" b="1" i="0" kern="1200" dirty="0" smtClean="0">
                <a:solidFill>
                  <a:srgbClr val="FF00E5"/>
                </a:solidFill>
                <a:latin typeface="Helvetica Bold" pitchFamily="34" charset="0"/>
                <a:ea typeface="Helvetica Bold" pitchFamily="34" charset="-122"/>
                <a:cs typeface="Helvetica Bold" pitchFamily="34" charset="-120"/>
              </a:defRPr>
            </a:lvl2pPr>
            <a:lvl3pPr marL="914400" indent="0" algn="l" defTabSz="914400" rtl="0" eaLnBrk="1" latinLnBrk="0" hangingPunct="1">
              <a:spcBef>
                <a:spcPct val="20000"/>
              </a:spcBef>
              <a:buFont typeface="Arial" pitchFamily="34" charset="0"/>
              <a:buNone/>
              <a:defRPr lang="en-US" sz="5400" b="1" i="0" kern="1200" dirty="0" smtClean="0">
                <a:solidFill>
                  <a:srgbClr val="FF00E5"/>
                </a:solidFill>
                <a:latin typeface="Helvetica Bold" pitchFamily="34" charset="0"/>
                <a:ea typeface="Helvetica Bold" pitchFamily="34" charset="-122"/>
                <a:cs typeface="Helvetica Bold" pitchFamily="34" charset="-120"/>
              </a:defRPr>
            </a:lvl3pPr>
            <a:lvl4pPr marL="1371600" indent="0" algn="l" defTabSz="914400" rtl="0" eaLnBrk="1" latinLnBrk="0" hangingPunct="1">
              <a:spcBef>
                <a:spcPct val="20000"/>
              </a:spcBef>
              <a:buFont typeface="Arial" pitchFamily="34" charset="0"/>
              <a:buNone/>
              <a:defRPr lang="en-US" sz="5400" b="1" i="0" kern="1200" dirty="0" smtClean="0">
                <a:solidFill>
                  <a:srgbClr val="FF00E5"/>
                </a:solidFill>
                <a:latin typeface="Helvetica Bold" pitchFamily="34" charset="0"/>
                <a:ea typeface="Helvetica Bold" pitchFamily="34" charset="-122"/>
                <a:cs typeface="Helvetica Bold" pitchFamily="34" charset="-120"/>
              </a:defRPr>
            </a:lvl4pPr>
            <a:lvl5pPr marL="1828800" indent="0" algn="l" defTabSz="914400" rtl="0" eaLnBrk="1" latinLnBrk="0" hangingPunct="1">
              <a:spcBef>
                <a:spcPct val="20000"/>
              </a:spcBef>
              <a:buFont typeface="Arial" pitchFamily="34" charset="0"/>
              <a:buNone/>
              <a:defRPr lang="en-US" sz="5400" b="1" i="0" kern="1200" dirty="0">
                <a:solidFill>
                  <a:srgbClr val="FF00E5"/>
                </a:solidFill>
                <a:latin typeface="Helvetica Bold" pitchFamily="34" charset="0"/>
                <a:ea typeface="Helvetica Bold" pitchFamily="34" charset="-122"/>
                <a:cs typeface="Helvetica Bold" pitchFamily="34" charset="-12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Bright Data: Data Collector</a:t>
            </a:r>
          </a:p>
        </p:txBody>
      </p:sp>
      <p:sp>
        <p:nvSpPr>
          <p:cNvPr id="44" name="Text Placeholder 33">
            <a:extLst>
              <a:ext uri="{FF2B5EF4-FFF2-40B4-BE49-F238E27FC236}">
                <a16:creationId xmlns:a16="http://schemas.microsoft.com/office/drawing/2014/main" id="{8A1A38A2-0AF1-33F0-BED2-9512D147219B}"/>
              </a:ext>
            </a:extLst>
          </p:cNvPr>
          <p:cNvSpPr txBox="1">
            <a:spLocks/>
          </p:cNvSpPr>
          <p:nvPr/>
        </p:nvSpPr>
        <p:spPr>
          <a:xfrm>
            <a:off x="4826167" y="10803104"/>
            <a:ext cx="6838890" cy="415498"/>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mj-lt"/>
                <a:ea typeface="Arial" panose="020B0604020202020204" pitchFamily="34" charset="0"/>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solidFill>
                  <a:schemeClr val="tx1"/>
                </a:solidFill>
              </a:rPr>
              <a:t>The world's leading web scraping platform that guarantees 100% accurate, fresh data via integrated, flexible, and compliant solutions.</a:t>
            </a:r>
          </a:p>
        </p:txBody>
      </p:sp>
      <p:sp>
        <p:nvSpPr>
          <p:cNvPr id="48" name="Text Placeholder 31">
            <a:extLst>
              <a:ext uri="{FF2B5EF4-FFF2-40B4-BE49-F238E27FC236}">
                <a16:creationId xmlns:a16="http://schemas.microsoft.com/office/drawing/2014/main" id="{C55D8794-43B8-41AF-D4E8-83EBAFAB3D94}"/>
              </a:ext>
            </a:extLst>
          </p:cNvPr>
          <p:cNvSpPr txBox="1">
            <a:spLocks/>
          </p:cNvSpPr>
          <p:nvPr/>
        </p:nvSpPr>
        <p:spPr>
          <a:xfrm>
            <a:off x="6300789" y="4942877"/>
            <a:ext cx="5248466" cy="1186479"/>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3150" b="1"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The Bright Data Solution</a:t>
            </a:r>
          </a:p>
          <a:p>
            <a:r>
              <a:rPr lang="en-GB" sz="1900" b="0" dirty="0">
                <a:solidFill>
                  <a:schemeClr val="tx1"/>
                </a:solidFill>
                <a:latin typeface="+mn-lt"/>
              </a:rPr>
              <a:t>Collect web data at scale with zero infrastructure</a:t>
            </a:r>
          </a:p>
          <a:p>
            <a:endParaRPr lang="en-US" sz="1900" b="0" dirty="0">
              <a:solidFill>
                <a:schemeClr val="tx1"/>
              </a:solidFill>
              <a:latin typeface="+mn-lt"/>
            </a:endParaRPr>
          </a:p>
        </p:txBody>
      </p:sp>
      <p:sp>
        <p:nvSpPr>
          <p:cNvPr id="49" name="Text Placeholder 33">
            <a:extLst>
              <a:ext uri="{FF2B5EF4-FFF2-40B4-BE49-F238E27FC236}">
                <a16:creationId xmlns:a16="http://schemas.microsoft.com/office/drawing/2014/main" id="{429E5A38-5667-1930-4A9B-39FAC0F6362B}"/>
              </a:ext>
            </a:extLst>
          </p:cNvPr>
          <p:cNvSpPr txBox="1">
            <a:spLocks/>
          </p:cNvSpPr>
          <p:nvPr/>
        </p:nvSpPr>
        <p:spPr>
          <a:xfrm>
            <a:off x="6300789" y="5953766"/>
            <a:ext cx="5272086" cy="3157788"/>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mj-lt"/>
                <a:ea typeface="Arial" panose="020B0604020202020204" pitchFamily="34" charset="0"/>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solidFill>
                  <a:schemeClr val="tx1"/>
                </a:solidFill>
              </a:rPr>
              <a:t>Bright Data’s hosted solution, with ready-made functions and coding templates, allows businesses to develop scrapers quickly and at scale. Businesses can collect public online data in real-time using JavaScript IDE and connect our API to any workflow for a smooth and streamlined process. Bright Data’s robust infrastructure is incorporated, which is a huge advantage when it comes to avoiding captcha, blocks, and more. Bright Data solutions are tailored to any business use case or requirement. Businesses that need data immediately and don’t require a specific data flow can choose from a variety of ready-made datasets whereas customers who have specific requirements and domains can request customized datasets. Customers who prefer not to outsource their data collection operation and are more technical will benefit from the Data collector - Bright Data’s hosted solution for scraping web data.</a:t>
            </a:r>
          </a:p>
          <a:p>
            <a:endParaRPr lang="en-US" dirty="0">
              <a:solidFill>
                <a:schemeClr val="tx1"/>
              </a:solidFill>
            </a:endParaRPr>
          </a:p>
        </p:txBody>
      </p:sp>
      <p:pic>
        <p:nvPicPr>
          <p:cNvPr id="13" name="Picture Placeholder 12">
            <a:extLst>
              <a:ext uri="{FF2B5EF4-FFF2-40B4-BE49-F238E27FC236}">
                <a16:creationId xmlns:a16="http://schemas.microsoft.com/office/drawing/2014/main" id="{175FCB25-8EA7-D824-B4DD-D4CCAA98D1E7}"/>
              </a:ext>
            </a:extLst>
          </p:cNvPr>
          <p:cNvPicPr>
            <a:picLocks noGrp="1" noChangeAspect="1"/>
          </p:cNvPicPr>
          <p:nvPr>
            <p:ph type="pic" sz="quarter" idx="4294967295"/>
          </p:nvPr>
        </p:nvPicPr>
        <p:blipFill rotWithShape="1">
          <a:blip r:embed="rId5">
            <a:extLst>
              <a:ext uri="{28A0092B-C50C-407E-A947-70E740481C1C}">
                <a14:useLocalDpi xmlns:a14="http://schemas.microsoft.com/office/drawing/2010/main" val="0"/>
              </a:ext>
            </a:extLst>
          </a:blip>
          <a:srcRect/>
          <a:stretch/>
        </p:blipFill>
        <p:spPr>
          <a:xfrm>
            <a:off x="685254" y="10194925"/>
            <a:ext cx="3829050" cy="3767138"/>
          </a:xfrm>
          <a:prstGeom prst="rect">
            <a:avLst/>
          </a:prstGeom>
        </p:spPr>
      </p:pic>
      <p:pic>
        <p:nvPicPr>
          <p:cNvPr id="45" name="Picture 44">
            <a:extLst>
              <a:ext uri="{FF2B5EF4-FFF2-40B4-BE49-F238E27FC236}">
                <a16:creationId xmlns:a16="http://schemas.microsoft.com/office/drawing/2014/main" id="{91011D3D-03CA-6C99-CCF7-9E246D434831}"/>
              </a:ext>
            </a:extLst>
          </p:cNvPr>
          <p:cNvPicPr>
            <a:picLocks/>
          </p:cNvPicPr>
          <p:nvPr/>
        </p:nvPicPr>
        <p:blipFill rotWithShape="1">
          <a:blip r:embed="rId6">
            <a:extLst>
              <a:ext uri="{28A0092B-C50C-407E-A947-70E740481C1C}">
                <a14:useLocalDpi xmlns:a14="http://schemas.microsoft.com/office/drawing/2010/main" val="0"/>
              </a:ext>
            </a:extLst>
          </a:blip>
          <a:srcRect/>
          <a:stretch/>
        </p:blipFill>
        <p:spPr>
          <a:xfrm>
            <a:off x="-1" y="-2255"/>
            <a:ext cx="12144375" cy="2382253"/>
          </a:xfrm>
          <a:prstGeom prst="rect">
            <a:avLst/>
          </a:prstGeom>
        </p:spPr>
      </p:pic>
      <p:sp>
        <p:nvSpPr>
          <p:cNvPr id="42" name="Object28">
            <a:extLst>
              <a:ext uri="{FF2B5EF4-FFF2-40B4-BE49-F238E27FC236}">
                <a16:creationId xmlns:a16="http://schemas.microsoft.com/office/drawing/2014/main" id="{BDC07C4F-BACE-402D-B89D-4BA35214103B}"/>
              </a:ext>
            </a:extLst>
          </p:cNvPr>
          <p:cNvSpPr/>
          <p:nvPr/>
        </p:nvSpPr>
        <p:spPr>
          <a:xfrm>
            <a:off x="515621" y="15274670"/>
            <a:ext cx="4168315" cy="127664"/>
          </a:xfrm>
          <a:prstGeom prst="rect">
            <a:avLst/>
          </a:prstGeom>
          <a:noFill/>
          <a:ln/>
        </p:spPr>
        <p:txBody>
          <a:bodyPr wrap="square" lIns="0" tIns="0" rIns="0" bIns="0" rtlCol="0" anchor="t">
            <a:spAutoFit/>
          </a:bodyPr>
          <a:lstStyle/>
          <a:p>
            <a:pPr>
              <a:lnSpc>
                <a:spcPts val="1093"/>
              </a:lnSpc>
            </a:pPr>
            <a:r>
              <a:rPr lang="en-US" sz="750" b="1" dirty="0">
                <a:latin typeface="+mj-lt"/>
                <a:ea typeface="Helvetica Regular" pitchFamily="34" charset="-122"/>
                <a:cs typeface="Helvetica Regular" pitchFamily="34" charset="-120"/>
              </a:rPr>
              <a:t>Bright Data Contact: Yaniv Shapira  |   Email: yanivs@brightdata.com</a:t>
            </a:r>
            <a:endParaRPr lang="en-US" sz="750" b="1" dirty="0">
              <a:latin typeface="+mj-lt"/>
            </a:endParaRPr>
          </a:p>
        </p:txBody>
      </p:sp>
      <p:grpSp>
        <p:nvGrpSpPr>
          <p:cNvPr id="43" name="Group 42">
            <a:extLst>
              <a:ext uri="{FF2B5EF4-FFF2-40B4-BE49-F238E27FC236}">
                <a16:creationId xmlns:a16="http://schemas.microsoft.com/office/drawing/2014/main" id="{6CA9D69B-D4E3-46E7-90FF-15730D34BDE9}"/>
              </a:ext>
            </a:extLst>
          </p:cNvPr>
          <p:cNvGrpSpPr/>
          <p:nvPr/>
        </p:nvGrpSpPr>
        <p:grpSpPr>
          <a:xfrm>
            <a:off x="4808233" y="14381849"/>
            <a:ext cx="6741022" cy="814614"/>
            <a:chOff x="4831853" y="13682699"/>
            <a:chExt cx="6741022" cy="814614"/>
          </a:xfrm>
        </p:grpSpPr>
        <p:sp>
          <p:nvSpPr>
            <p:cNvPr id="46" name="Text Placeholder 31">
              <a:extLst>
                <a:ext uri="{FF2B5EF4-FFF2-40B4-BE49-F238E27FC236}">
                  <a16:creationId xmlns:a16="http://schemas.microsoft.com/office/drawing/2014/main" id="{694D5603-742F-4732-AD53-BC3D2A71EEBF}"/>
                </a:ext>
              </a:extLst>
            </p:cNvPr>
            <p:cNvSpPr txBox="1">
              <a:spLocks/>
            </p:cNvSpPr>
            <p:nvPr/>
          </p:nvSpPr>
          <p:spPr>
            <a:xfrm>
              <a:off x="5276315" y="13682699"/>
              <a:ext cx="6296560" cy="336773"/>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End to End solution</a:t>
              </a:r>
            </a:p>
          </p:txBody>
        </p:sp>
        <p:pic>
          <p:nvPicPr>
            <p:cNvPr id="47" name="Graphic 46">
              <a:extLst>
                <a:ext uri="{FF2B5EF4-FFF2-40B4-BE49-F238E27FC236}">
                  <a16:creationId xmlns:a16="http://schemas.microsoft.com/office/drawing/2014/main" id="{67734E5E-6C56-49F0-8A84-8FB9262985E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31853" y="13716037"/>
              <a:ext cx="247650" cy="200025"/>
            </a:xfrm>
            <a:prstGeom prst="rect">
              <a:avLst/>
            </a:prstGeom>
          </p:spPr>
        </p:pic>
        <p:sp>
          <p:nvSpPr>
            <p:cNvPr id="51" name="Content Placeholder 42">
              <a:extLst>
                <a:ext uri="{FF2B5EF4-FFF2-40B4-BE49-F238E27FC236}">
                  <a16:creationId xmlns:a16="http://schemas.microsoft.com/office/drawing/2014/main" id="{97BBF694-323C-448A-8A23-C7CBDA11010D}"/>
                </a:ext>
              </a:extLst>
            </p:cNvPr>
            <p:cNvSpPr txBox="1">
              <a:spLocks/>
            </p:cNvSpPr>
            <p:nvPr/>
          </p:nvSpPr>
          <p:spPr>
            <a:xfrm>
              <a:off x="5276314" y="14027787"/>
              <a:ext cx="6277511" cy="469526"/>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Helvetica Regular" pitchFamily="34" charset="0"/>
                  <a:ea typeface="Helvetica Regular" pitchFamily="34" charset="-122"/>
                  <a:cs typeface="Helvetica Regular" pitchFamily="34" charset="-12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Helvetica Regular" pitchFamily="34" charset="0"/>
                  <a:ea typeface="Helvetica Regular" pitchFamily="34" charset="-122"/>
                  <a:cs typeface="Helvetica Regular" pitchFamily="34" charset="-12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200" dirty="0">
                  <a:solidFill>
                    <a:schemeClr val="tx1"/>
                  </a:solidFill>
                </a:rPr>
                <a:t>Web </a:t>
              </a:r>
              <a:r>
                <a:rPr lang="en-GB" sz="1200" dirty="0" err="1">
                  <a:solidFill>
                    <a:schemeClr val="tx1"/>
                  </a:solidFill>
                </a:rPr>
                <a:t>Unlocker</a:t>
              </a:r>
              <a:r>
                <a:rPr lang="en-GB" sz="1200" dirty="0">
                  <a:solidFill>
                    <a:schemeClr val="tx1"/>
                  </a:solidFill>
                </a:rPr>
                <a:t> incorporated overcoming captchas and blocking, on top of maintaining the collector based on changes in website structure</a:t>
              </a:r>
            </a:p>
          </p:txBody>
        </p:sp>
      </p:grpSp>
    </p:spTree>
    <p:extLst>
      <p:ext uri="{BB962C8B-B14F-4D97-AF65-F5344CB8AC3E}">
        <p14:creationId xmlns:p14="http://schemas.microsoft.com/office/powerpoint/2010/main" val="356467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24">
            <a:extLst>
              <a:ext uri="{FF2B5EF4-FFF2-40B4-BE49-F238E27FC236}">
                <a16:creationId xmlns:a16="http://schemas.microsoft.com/office/drawing/2014/main" id="{BCDFA1A1-1AB8-CBEC-7B90-FB993779A25B}"/>
              </a:ext>
            </a:extLst>
          </p:cNvPr>
          <p:cNvSpPr/>
          <p:nvPr/>
        </p:nvSpPr>
        <p:spPr>
          <a:xfrm>
            <a:off x="7029450" y="2005431"/>
            <a:ext cx="4962525" cy="11065575"/>
          </a:xfrm>
          <a:custGeom>
            <a:avLst/>
            <a:gdLst>
              <a:gd name="connsiteX0" fmla="*/ 579970 w 4962525"/>
              <a:gd name="connsiteY0" fmla="*/ 0 h 10782300"/>
              <a:gd name="connsiteX1" fmla="*/ 1191912 w 4962525"/>
              <a:gd name="connsiteY1" fmla="*/ 0 h 10782300"/>
              <a:gd name="connsiteX2" fmla="*/ 4382555 w 4962525"/>
              <a:gd name="connsiteY2" fmla="*/ 0 h 10782300"/>
              <a:gd name="connsiteX3" fmla="*/ 4962525 w 4962525"/>
              <a:gd name="connsiteY3" fmla="*/ 0 h 10782300"/>
              <a:gd name="connsiteX4" fmla="*/ 4962525 w 4962525"/>
              <a:gd name="connsiteY4" fmla="*/ 579970 h 10782300"/>
              <a:gd name="connsiteX5" fmla="*/ 4962525 w 4962525"/>
              <a:gd name="connsiteY5" fmla="*/ 10202330 h 10782300"/>
              <a:gd name="connsiteX6" fmla="*/ 4962525 w 4962525"/>
              <a:gd name="connsiteY6" fmla="*/ 10782300 h 10782300"/>
              <a:gd name="connsiteX7" fmla="*/ 4382555 w 4962525"/>
              <a:gd name="connsiteY7" fmla="*/ 10782300 h 10782300"/>
              <a:gd name="connsiteX8" fmla="*/ 1191912 w 4962525"/>
              <a:gd name="connsiteY8" fmla="*/ 10782300 h 10782300"/>
              <a:gd name="connsiteX9" fmla="*/ 579970 w 4962525"/>
              <a:gd name="connsiteY9" fmla="*/ 10782300 h 10782300"/>
              <a:gd name="connsiteX10" fmla="*/ 0 w 4962525"/>
              <a:gd name="connsiteY10" fmla="*/ 10202330 h 10782300"/>
              <a:gd name="connsiteX11" fmla="*/ 0 w 4962525"/>
              <a:gd name="connsiteY11" fmla="*/ 579970 h 10782300"/>
              <a:gd name="connsiteX12" fmla="*/ 579970 w 4962525"/>
              <a:gd name="connsiteY12" fmla="*/ 0 h 10782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62525" h="10782300">
                <a:moveTo>
                  <a:pt x="579970" y="0"/>
                </a:moveTo>
                <a:lnTo>
                  <a:pt x="1191912" y="0"/>
                </a:lnTo>
                <a:lnTo>
                  <a:pt x="4382555" y="0"/>
                </a:lnTo>
                <a:lnTo>
                  <a:pt x="4962525" y="0"/>
                </a:lnTo>
                <a:lnTo>
                  <a:pt x="4962525" y="579970"/>
                </a:lnTo>
                <a:lnTo>
                  <a:pt x="4962525" y="10202330"/>
                </a:lnTo>
                <a:lnTo>
                  <a:pt x="4962525" y="10782300"/>
                </a:lnTo>
                <a:lnTo>
                  <a:pt x="4382555" y="10782300"/>
                </a:lnTo>
                <a:lnTo>
                  <a:pt x="1191912" y="10782300"/>
                </a:lnTo>
                <a:lnTo>
                  <a:pt x="579970" y="10782300"/>
                </a:lnTo>
                <a:cubicBezTo>
                  <a:pt x="259661" y="10782300"/>
                  <a:pt x="0" y="10522639"/>
                  <a:pt x="0" y="10202330"/>
                </a:cubicBezTo>
                <a:lnTo>
                  <a:pt x="0" y="579970"/>
                </a:lnTo>
                <a:cubicBezTo>
                  <a:pt x="0" y="259661"/>
                  <a:pt x="259661" y="0"/>
                  <a:pt x="579970" y="0"/>
                </a:cubicBezTo>
                <a:close/>
              </a:path>
            </a:pathLst>
          </a:cu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j-lt"/>
            </a:endParaRPr>
          </a:p>
        </p:txBody>
      </p:sp>
      <p:sp>
        <p:nvSpPr>
          <p:cNvPr id="20" name="Freeform: Shape 23">
            <a:extLst>
              <a:ext uri="{FF2B5EF4-FFF2-40B4-BE49-F238E27FC236}">
                <a16:creationId xmlns:a16="http://schemas.microsoft.com/office/drawing/2014/main" id="{214F6DD5-7DDC-2F02-327C-0C1691172FF7}"/>
              </a:ext>
            </a:extLst>
          </p:cNvPr>
          <p:cNvSpPr/>
          <p:nvPr/>
        </p:nvSpPr>
        <p:spPr>
          <a:xfrm>
            <a:off x="7181850" y="1814931"/>
            <a:ext cx="4962525" cy="11065575"/>
          </a:xfrm>
          <a:custGeom>
            <a:avLst/>
            <a:gdLst>
              <a:gd name="connsiteX0" fmla="*/ 579970 w 4962525"/>
              <a:gd name="connsiteY0" fmla="*/ 0 h 10782300"/>
              <a:gd name="connsiteX1" fmla="*/ 1191912 w 4962525"/>
              <a:gd name="connsiteY1" fmla="*/ 0 h 10782300"/>
              <a:gd name="connsiteX2" fmla="*/ 4382555 w 4962525"/>
              <a:gd name="connsiteY2" fmla="*/ 0 h 10782300"/>
              <a:gd name="connsiteX3" fmla="*/ 4962525 w 4962525"/>
              <a:gd name="connsiteY3" fmla="*/ 0 h 10782300"/>
              <a:gd name="connsiteX4" fmla="*/ 4962525 w 4962525"/>
              <a:gd name="connsiteY4" fmla="*/ 579970 h 10782300"/>
              <a:gd name="connsiteX5" fmla="*/ 4962525 w 4962525"/>
              <a:gd name="connsiteY5" fmla="*/ 10202330 h 10782300"/>
              <a:gd name="connsiteX6" fmla="*/ 4962525 w 4962525"/>
              <a:gd name="connsiteY6" fmla="*/ 10782300 h 10782300"/>
              <a:gd name="connsiteX7" fmla="*/ 4382555 w 4962525"/>
              <a:gd name="connsiteY7" fmla="*/ 10782300 h 10782300"/>
              <a:gd name="connsiteX8" fmla="*/ 1191912 w 4962525"/>
              <a:gd name="connsiteY8" fmla="*/ 10782300 h 10782300"/>
              <a:gd name="connsiteX9" fmla="*/ 579970 w 4962525"/>
              <a:gd name="connsiteY9" fmla="*/ 10782300 h 10782300"/>
              <a:gd name="connsiteX10" fmla="*/ 0 w 4962525"/>
              <a:gd name="connsiteY10" fmla="*/ 10202330 h 10782300"/>
              <a:gd name="connsiteX11" fmla="*/ 0 w 4962525"/>
              <a:gd name="connsiteY11" fmla="*/ 579970 h 10782300"/>
              <a:gd name="connsiteX12" fmla="*/ 579970 w 4962525"/>
              <a:gd name="connsiteY12" fmla="*/ 0 h 10782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62525" h="10782300">
                <a:moveTo>
                  <a:pt x="579970" y="0"/>
                </a:moveTo>
                <a:lnTo>
                  <a:pt x="1191912" y="0"/>
                </a:lnTo>
                <a:lnTo>
                  <a:pt x="4382555" y="0"/>
                </a:lnTo>
                <a:lnTo>
                  <a:pt x="4962525" y="0"/>
                </a:lnTo>
                <a:lnTo>
                  <a:pt x="4962525" y="579970"/>
                </a:lnTo>
                <a:lnTo>
                  <a:pt x="4962525" y="10202330"/>
                </a:lnTo>
                <a:lnTo>
                  <a:pt x="4962525" y="10782300"/>
                </a:lnTo>
                <a:lnTo>
                  <a:pt x="4382555" y="10782300"/>
                </a:lnTo>
                <a:lnTo>
                  <a:pt x="1191912" y="10782300"/>
                </a:lnTo>
                <a:lnTo>
                  <a:pt x="579970" y="10782300"/>
                </a:lnTo>
                <a:cubicBezTo>
                  <a:pt x="259661" y="10782300"/>
                  <a:pt x="0" y="10522639"/>
                  <a:pt x="0" y="10202330"/>
                </a:cubicBezTo>
                <a:lnTo>
                  <a:pt x="0" y="579970"/>
                </a:lnTo>
                <a:cubicBezTo>
                  <a:pt x="0" y="259661"/>
                  <a:pt x="259661" y="0"/>
                  <a:pt x="579970" y="0"/>
                </a:cubicBezTo>
                <a:close/>
              </a:path>
            </a:pathLst>
          </a:custGeom>
          <a:solidFill>
            <a:srgbClr val="F1F3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j-lt"/>
            </a:endParaRPr>
          </a:p>
        </p:txBody>
      </p:sp>
      <p:sp>
        <p:nvSpPr>
          <p:cNvPr id="21" name="Rectangle 20">
            <a:extLst>
              <a:ext uri="{FF2B5EF4-FFF2-40B4-BE49-F238E27FC236}">
                <a16:creationId xmlns:a16="http://schemas.microsoft.com/office/drawing/2014/main" id="{A5109E57-6C7B-B977-ADA1-596B5CE9DC66}"/>
              </a:ext>
            </a:extLst>
          </p:cNvPr>
          <p:cNvSpPr/>
          <p:nvPr/>
        </p:nvSpPr>
        <p:spPr>
          <a:xfrm>
            <a:off x="7759749" y="10969258"/>
            <a:ext cx="4389381" cy="1466650"/>
          </a:xfrm>
          <a:prstGeom prst="rect">
            <a:avLst/>
          </a:prstGeom>
          <a:solidFill>
            <a:srgbClr val="000000"/>
          </a:solidFill>
          <a:ln>
            <a:solidFill>
              <a:srgbClr val="F1F3F3"/>
            </a:solidFill>
          </a:ln>
          <a:effectLst>
            <a:outerShdw blurRad="1270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pic>
        <p:nvPicPr>
          <p:cNvPr id="24" name="Object 7" descr="preencoded.png">
            <a:extLst>
              <a:ext uri="{FF2B5EF4-FFF2-40B4-BE49-F238E27FC236}">
                <a16:creationId xmlns:a16="http://schemas.microsoft.com/office/drawing/2014/main" id="{CE789528-0C0B-3303-9D5C-59F053E8BC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81025" y="8365834"/>
            <a:ext cx="5905500" cy="18288"/>
          </a:xfrm>
          <a:prstGeom prst="rect">
            <a:avLst/>
          </a:prstGeom>
        </p:spPr>
      </p:pic>
      <p:sp>
        <p:nvSpPr>
          <p:cNvPr id="25" name="Object21">
            <a:extLst>
              <a:ext uri="{FF2B5EF4-FFF2-40B4-BE49-F238E27FC236}">
                <a16:creationId xmlns:a16="http://schemas.microsoft.com/office/drawing/2014/main" id="{CBA7F166-F651-86AD-41D2-750826A0EC67}"/>
              </a:ext>
            </a:extLst>
          </p:cNvPr>
          <p:cNvSpPr/>
          <p:nvPr/>
        </p:nvSpPr>
        <p:spPr>
          <a:xfrm>
            <a:off x="225275" y="7271628"/>
            <a:ext cx="6880375" cy="476250"/>
          </a:xfrm>
          <a:prstGeom prst="rect">
            <a:avLst/>
          </a:prstGeom>
          <a:noFill/>
          <a:ln/>
        </p:spPr>
        <p:txBody>
          <a:bodyPr wrap="square" lIns="0" tIns="0" rIns="0" bIns="0" rtlCol="0" anchor="t"/>
          <a:lstStyle/>
          <a:p>
            <a:pPr>
              <a:lnSpc>
                <a:spcPts val="3780"/>
              </a:lnSpc>
            </a:pPr>
            <a:r>
              <a:rPr lang="en-US" sz="3150" b="1" dirty="0">
                <a:latin typeface="+mj-lt"/>
                <a:ea typeface="Helvetica Bold" pitchFamily="34" charset="-122"/>
                <a:cs typeface="Arial" panose="020B0604020202020204" pitchFamily="34" charset="0"/>
              </a:rPr>
              <a:t>Case Study: </a:t>
            </a:r>
          </a:p>
          <a:p>
            <a:pPr>
              <a:lnSpc>
                <a:spcPts val="3780"/>
              </a:lnSpc>
            </a:pPr>
            <a:r>
              <a:rPr lang="en-GB" sz="3150" b="1" dirty="0" err="1">
                <a:latin typeface="+mj-lt"/>
                <a:ea typeface="Helvetica Bold" pitchFamily="34" charset="-122"/>
                <a:cs typeface="Arial" panose="020B0604020202020204" pitchFamily="34" charset="0"/>
              </a:rPr>
              <a:t>Cervello</a:t>
            </a:r>
            <a:r>
              <a:rPr lang="en-GB" sz="3150" b="1" dirty="0">
                <a:latin typeface="+mj-lt"/>
                <a:ea typeface="Helvetica Bold" pitchFamily="34" charset="-122"/>
                <a:cs typeface="Arial" panose="020B0604020202020204" pitchFamily="34" charset="0"/>
              </a:rPr>
              <a:t>, an A.T Kearney Company</a:t>
            </a:r>
          </a:p>
        </p:txBody>
      </p:sp>
      <p:sp>
        <p:nvSpPr>
          <p:cNvPr id="26" name="Text Placeholder 31">
            <a:extLst>
              <a:ext uri="{FF2B5EF4-FFF2-40B4-BE49-F238E27FC236}">
                <a16:creationId xmlns:a16="http://schemas.microsoft.com/office/drawing/2014/main" id="{4294D467-4349-3A1F-CB51-FE754F337BAD}"/>
              </a:ext>
            </a:extLst>
          </p:cNvPr>
          <p:cNvSpPr txBox="1">
            <a:spLocks/>
          </p:cNvSpPr>
          <p:nvPr/>
        </p:nvSpPr>
        <p:spPr>
          <a:xfrm>
            <a:off x="897636" y="8640458"/>
            <a:ext cx="5174551" cy="1149545"/>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Challenges</a:t>
            </a:r>
          </a:p>
          <a:p>
            <a:pPr algn="just"/>
            <a:r>
              <a:rPr lang="en-GB" sz="1350" b="0" dirty="0">
                <a:solidFill>
                  <a:schemeClr val="tx1"/>
                </a:solidFill>
              </a:rPr>
              <a:t>One of </a:t>
            </a:r>
            <a:r>
              <a:rPr lang="en-GB" sz="1350" b="0" dirty="0" err="1">
                <a:solidFill>
                  <a:schemeClr val="tx1"/>
                </a:solidFill>
              </a:rPr>
              <a:t>Cervello’s</a:t>
            </a:r>
            <a:r>
              <a:rPr lang="en-GB" sz="1350" b="0" dirty="0">
                <a:solidFill>
                  <a:schemeClr val="tx1"/>
                </a:solidFill>
              </a:rPr>
              <a:t> clients, a large, multinational Consumer Packaged Goods (CPG), needed to collect large amounts of online data in the vitamins, minerals, and supplements space. In-house data collection would have been a distraction from our core business. </a:t>
            </a:r>
          </a:p>
        </p:txBody>
      </p:sp>
      <p:pic>
        <p:nvPicPr>
          <p:cNvPr id="32" name="Graphic 31">
            <a:extLst>
              <a:ext uri="{FF2B5EF4-FFF2-40B4-BE49-F238E27FC236}">
                <a16:creationId xmlns:a16="http://schemas.microsoft.com/office/drawing/2014/main" id="{4500B6DF-BFBF-B270-1215-454CB2EED28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105041" y="11439805"/>
            <a:ext cx="621091" cy="501651"/>
          </a:xfrm>
          <a:prstGeom prst="rect">
            <a:avLst/>
          </a:prstGeom>
        </p:spPr>
      </p:pic>
      <p:pic>
        <p:nvPicPr>
          <p:cNvPr id="33" name="Object 9" descr="preencoded.png">
            <a:extLst>
              <a:ext uri="{FF2B5EF4-FFF2-40B4-BE49-F238E27FC236}">
                <a16:creationId xmlns:a16="http://schemas.microsoft.com/office/drawing/2014/main" id="{BD02BB03-01FF-7864-FDCA-8A5514527FE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0" y="13723768"/>
            <a:ext cx="12144375" cy="57150"/>
          </a:xfrm>
          <a:prstGeom prst="rect">
            <a:avLst/>
          </a:prstGeom>
        </p:spPr>
      </p:pic>
      <p:pic>
        <p:nvPicPr>
          <p:cNvPr id="38" name="Object 11" descr="preencoded.png">
            <a:extLst>
              <a:ext uri="{FF2B5EF4-FFF2-40B4-BE49-F238E27FC236}">
                <a16:creationId xmlns:a16="http://schemas.microsoft.com/office/drawing/2014/main" id="{63FF79E3-7F57-A8F1-0E44-3FC08BC0274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8685204" y="2162911"/>
            <a:ext cx="2017385" cy="2036600"/>
          </a:xfrm>
          <a:prstGeom prst="rect">
            <a:avLst/>
          </a:prstGeom>
        </p:spPr>
      </p:pic>
      <p:sp>
        <p:nvSpPr>
          <p:cNvPr id="41" name="Text Placeholder 51">
            <a:extLst>
              <a:ext uri="{FF2B5EF4-FFF2-40B4-BE49-F238E27FC236}">
                <a16:creationId xmlns:a16="http://schemas.microsoft.com/office/drawing/2014/main" id="{184AB64A-2C3A-0ED3-6861-000C9DBA6E2E}"/>
              </a:ext>
            </a:extLst>
          </p:cNvPr>
          <p:cNvSpPr txBox="1">
            <a:spLocks/>
          </p:cNvSpPr>
          <p:nvPr/>
        </p:nvSpPr>
        <p:spPr>
          <a:xfrm>
            <a:off x="7838538" y="4398671"/>
            <a:ext cx="3848100" cy="484748"/>
          </a:xfrm>
          <a:prstGeom prst="rect">
            <a:avLst/>
          </a:prstGeom>
        </p:spPr>
        <p:txBody>
          <a:bodyPr lIns="0" tIns="0" rIns="0" bIns="0">
            <a:spAutoFit/>
          </a:bodyPr>
          <a:lstStyle>
            <a:lvl1pPr marL="0" indent="0" algn="l" defTabSz="914400" rtl="0" eaLnBrk="1" latinLnBrk="0" hangingPunct="1">
              <a:spcBef>
                <a:spcPct val="20000"/>
              </a:spcBef>
              <a:buFont typeface="Arial" pitchFamily="34" charset="0"/>
              <a:buNone/>
              <a:defRPr lang="en-US" sz="4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150" spc="-50" dirty="0">
                <a:solidFill>
                  <a:schemeClr val="tx1"/>
                </a:solidFill>
              </a:rPr>
              <a:t>Features</a:t>
            </a:r>
          </a:p>
        </p:txBody>
      </p:sp>
      <p:sp>
        <p:nvSpPr>
          <p:cNvPr id="42" name="Text Placeholder 51">
            <a:extLst>
              <a:ext uri="{FF2B5EF4-FFF2-40B4-BE49-F238E27FC236}">
                <a16:creationId xmlns:a16="http://schemas.microsoft.com/office/drawing/2014/main" id="{5D1C3E64-90D6-9A5A-E5DA-1E5A49C4D73D}"/>
              </a:ext>
            </a:extLst>
          </p:cNvPr>
          <p:cNvSpPr txBox="1">
            <a:spLocks/>
          </p:cNvSpPr>
          <p:nvPr/>
        </p:nvSpPr>
        <p:spPr>
          <a:xfrm>
            <a:off x="7838538" y="5372087"/>
            <a:ext cx="3710716" cy="1495794"/>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mj-lt"/>
                <a:ea typeface="Arial" panose="020B0604020202020204" pitchFamily="34" charset="0"/>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GB" dirty="0">
                <a:solidFill>
                  <a:schemeClr val="tx1"/>
                </a:solidFill>
              </a:rPr>
              <a:t>Get started quickly and adapt existing code to your specific needs Solve common issues fast; capture browser network calls, configure a proxy, extract data from lazy loading UI and more!</a:t>
            </a:r>
          </a:p>
          <a:p>
            <a:pPr algn="just"/>
            <a:r>
              <a:rPr lang="en-GB" dirty="0">
                <a:solidFill>
                  <a:schemeClr val="tx1"/>
                </a:solidFill>
              </a:rPr>
              <a:t>Watch your code in action as you build it and debug errors in your code quickly.</a:t>
            </a:r>
            <a:r>
              <a:rPr lang="en-US" dirty="0">
                <a:solidFill>
                  <a:schemeClr val="tx1"/>
                </a:solidFill>
              </a:rPr>
              <a:t>.</a:t>
            </a:r>
          </a:p>
        </p:txBody>
      </p:sp>
      <p:sp>
        <p:nvSpPr>
          <p:cNvPr id="43" name="Text Placeholder 51">
            <a:extLst>
              <a:ext uri="{FF2B5EF4-FFF2-40B4-BE49-F238E27FC236}">
                <a16:creationId xmlns:a16="http://schemas.microsoft.com/office/drawing/2014/main" id="{E9A47BA3-A2BB-6A3D-6EB3-ECED35537393}"/>
              </a:ext>
            </a:extLst>
          </p:cNvPr>
          <p:cNvSpPr txBox="1">
            <a:spLocks/>
          </p:cNvSpPr>
          <p:nvPr/>
        </p:nvSpPr>
        <p:spPr>
          <a:xfrm>
            <a:off x="8134351" y="11409564"/>
            <a:ext cx="2444940" cy="501650"/>
          </a:xfrm>
          <a:prstGeom prst="rect">
            <a:avLst/>
          </a:prstGeom>
        </p:spPr>
        <p:txBody>
          <a:bodyPr lIns="0" tIns="0" rIns="0" bIns="0" anchor="ctr"/>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500" dirty="0">
                <a:solidFill>
                  <a:schemeClr val="bg1"/>
                </a:solidFill>
              </a:rPr>
              <a:t>Visit AWS Marketplace or </a:t>
            </a:r>
            <a:r>
              <a:rPr lang="en-US" sz="1500" dirty="0">
                <a:solidFill>
                  <a:srgbClr val="0563C1"/>
                </a:solidFill>
                <a:hlinkClick r:id="rId11">
                  <a:extLst>
                    <a:ext uri="{A12FA001-AC4F-418D-AE19-62706E023703}">
                      <ahyp:hlinkClr xmlns:ahyp="http://schemas.microsoft.com/office/drawing/2018/hyperlinkcolor" val="tx"/>
                    </a:ext>
                  </a:extLst>
                </a:hlinkClick>
              </a:rPr>
              <a:t>Bright </a:t>
            </a:r>
            <a:r>
              <a:rPr lang="en-US" sz="1500" dirty="0">
                <a:solidFill>
                  <a:schemeClr val="bg1"/>
                </a:solidFill>
                <a:hlinkClick r:id="rId11">
                  <a:extLst>
                    <a:ext uri="{A12FA001-AC4F-418D-AE19-62706E023703}">
                      <ahyp:hlinkClr xmlns:ahyp="http://schemas.microsoft.com/office/drawing/2018/hyperlinkcolor" val="tx"/>
                    </a:ext>
                  </a:extLst>
                </a:hlinkClick>
              </a:rPr>
              <a:t>Data </a:t>
            </a:r>
            <a:r>
              <a:rPr lang="en-US" sz="1500" dirty="0">
                <a:solidFill>
                  <a:schemeClr val="bg1"/>
                </a:solidFill>
              </a:rPr>
              <a:t>to purchase or start a Free Trial today. </a:t>
            </a:r>
          </a:p>
        </p:txBody>
      </p:sp>
      <p:pic>
        <p:nvPicPr>
          <p:cNvPr id="44" name="Graphic 43">
            <a:extLst>
              <a:ext uri="{FF2B5EF4-FFF2-40B4-BE49-F238E27FC236}">
                <a16:creationId xmlns:a16="http://schemas.microsoft.com/office/drawing/2014/main" id="{42A223F4-4207-B84F-6306-AE6D743A60D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57356" y="8671879"/>
            <a:ext cx="247650" cy="200025"/>
          </a:xfrm>
          <a:prstGeom prst="rect">
            <a:avLst/>
          </a:prstGeom>
        </p:spPr>
      </p:pic>
      <p:pic>
        <p:nvPicPr>
          <p:cNvPr id="45" name="Graphic 44">
            <a:extLst>
              <a:ext uri="{FF2B5EF4-FFF2-40B4-BE49-F238E27FC236}">
                <a16:creationId xmlns:a16="http://schemas.microsoft.com/office/drawing/2014/main" id="{EDF723FF-5E8C-DD56-33BE-99CBBCA4A509}"/>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57356" y="10143412"/>
            <a:ext cx="247650" cy="200025"/>
          </a:xfrm>
          <a:prstGeom prst="rect">
            <a:avLst/>
          </a:prstGeom>
        </p:spPr>
      </p:pic>
      <p:sp>
        <p:nvSpPr>
          <p:cNvPr id="52" name="Text Placeholder 31">
            <a:extLst>
              <a:ext uri="{FF2B5EF4-FFF2-40B4-BE49-F238E27FC236}">
                <a16:creationId xmlns:a16="http://schemas.microsoft.com/office/drawing/2014/main" id="{8A3CAE70-03F8-7629-E4A1-CE003270DB9B}"/>
              </a:ext>
            </a:extLst>
          </p:cNvPr>
          <p:cNvSpPr txBox="1">
            <a:spLocks/>
          </p:cNvSpPr>
          <p:nvPr/>
        </p:nvSpPr>
        <p:spPr>
          <a:xfrm>
            <a:off x="595121" y="2056692"/>
            <a:ext cx="4977566" cy="484748"/>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3150" b="1"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Bright Data on AWS</a:t>
            </a:r>
            <a:endParaRPr lang="en-US" sz="1900" b="0" dirty="0">
              <a:solidFill>
                <a:schemeClr val="tx1"/>
              </a:solidFill>
              <a:latin typeface="+mn-lt"/>
            </a:endParaRPr>
          </a:p>
        </p:txBody>
      </p:sp>
      <p:sp>
        <p:nvSpPr>
          <p:cNvPr id="53" name="Text Placeholder 33">
            <a:extLst>
              <a:ext uri="{FF2B5EF4-FFF2-40B4-BE49-F238E27FC236}">
                <a16:creationId xmlns:a16="http://schemas.microsoft.com/office/drawing/2014/main" id="{DB42430C-4DD5-FE85-4774-1BD02EE210B2}"/>
              </a:ext>
            </a:extLst>
          </p:cNvPr>
          <p:cNvSpPr txBox="1">
            <a:spLocks/>
          </p:cNvSpPr>
          <p:nvPr/>
        </p:nvSpPr>
        <p:spPr>
          <a:xfrm>
            <a:off x="595122" y="3294323"/>
            <a:ext cx="5477065" cy="1869743"/>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mj-lt"/>
                <a:ea typeface="Arial" panose="020B0604020202020204" pitchFamily="34" charset="0"/>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GB" dirty="0">
                <a:solidFill>
                  <a:schemeClr val="tx1"/>
                </a:solidFill>
              </a:rPr>
              <a:t>Through Bright Data’s integration with AWS, organizations can consume public web data and integrate it with their existing data management sources to gain crucial insights. Leveraging the integration between Bright Data and S3 enables enterprises to build web scrapers and store large-scale datasets quickly and reliably. Consequently, enterprises save considerable development resources by not investing heavily in data collection, maintenance, processing, and storage. Bright Data’s architecture is built on AWS, ensuring data feeds remain stable, operational, scalable, and secure.</a:t>
            </a:r>
          </a:p>
        </p:txBody>
      </p:sp>
      <p:sp>
        <p:nvSpPr>
          <p:cNvPr id="57" name="Text Placeholder 31">
            <a:extLst>
              <a:ext uri="{FF2B5EF4-FFF2-40B4-BE49-F238E27FC236}">
                <a16:creationId xmlns:a16="http://schemas.microsoft.com/office/drawing/2014/main" id="{7C236A05-6F20-C46D-5A7F-FAF2C32513AC}"/>
              </a:ext>
            </a:extLst>
          </p:cNvPr>
          <p:cNvSpPr txBox="1">
            <a:spLocks/>
          </p:cNvSpPr>
          <p:nvPr/>
        </p:nvSpPr>
        <p:spPr>
          <a:xfrm>
            <a:off x="595120" y="14230789"/>
            <a:ext cx="5956755" cy="323165"/>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3150" b="1"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100" dirty="0">
                <a:solidFill>
                  <a:schemeClr val="tx1"/>
                </a:solidFill>
              </a:rPr>
              <a:t>Get started with Bright Data solutions on AWS</a:t>
            </a:r>
            <a:endParaRPr lang="en-US" sz="2100" b="0" dirty="0">
              <a:solidFill>
                <a:schemeClr val="tx1"/>
              </a:solidFill>
              <a:latin typeface="+mn-lt"/>
            </a:endParaRPr>
          </a:p>
        </p:txBody>
      </p:sp>
      <p:pic>
        <p:nvPicPr>
          <p:cNvPr id="62" name="Graphic 61">
            <a:extLst>
              <a:ext uri="{FF2B5EF4-FFF2-40B4-BE49-F238E27FC236}">
                <a16:creationId xmlns:a16="http://schemas.microsoft.com/office/drawing/2014/main" id="{1BBD2F18-9174-FFC2-A619-4DC362072D8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57356" y="11614897"/>
            <a:ext cx="247650" cy="200025"/>
          </a:xfrm>
          <a:prstGeom prst="rect">
            <a:avLst/>
          </a:prstGeom>
        </p:spPr>
      </p:pic>
      <p:sp>
        <p:nvSpPr>
          <p:cNvPr id="63" name="Text Placeholder 31">
            <a:extLst>
              <a:ext uri="{FF2B5EF4-FFF2-40B4-BE49-F238E27FC236}">
                <a16:creationId xmlns:a16="http://schemas.microsoft.com/office/drawing/2014/main" id="{5C3930AE-0CEC-98DD-FF82-1705F2DA41B0}"/>
              </a:ext>
            </a:extLst>
          </p:cNvPr>
          <p:cNvSpPr txBox="1">
            <a:spLocks/>
          </p:cNvSpPr>
          <p:nvPr/>
        </p:nvSpPr>
        <p:spPr>
          <a:xfrm>
            <a:off x="7838538" y="5055740"/>
            <a:ext cx="3720050" cy="266700"/>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Fast development</a:t>
            </a:r>
          </a:p>
          <a:p>
            <a:endParaRPr lang="en-US" dirty="0">
              <a:solidFill>
                <a:schemeClr val="tx1"/>
              </a:solidFill>
            </a:endParaRPr>
          </a:p>
        </p:txBody>
      </p:sp>
      <p:sp>
        <p:nvSpPr>
          <p:cNvPr id="65" name="Text Placeholder 51">
            <a:extLst>
              <a:ext uri="{FF2B5EF4-FFF2-40B4-BE49-F238E27FC236}">
                <a16:creationId xmlns:a16="http://schemas.microsoft.com/office/drawing/2014/main" id="{87FBEDD4-36C8-1F94-A166-89C64B632777}"/>
              </a:ext>
            </a:extLst>
          </p:cNvPr>
          <p:cNvSpPr txBox="1">
            <a:spLocks/>
          </p:cNvSpPr>
          <p:nvPr/>
        </p:nvSpPr>
        <p:spPr>
          <a:xfrm>
            <a:off x="7838538" y="8267573"/>
            <a:ext cx="3710716" cy="1869743"/>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1350" b="0" i="0" kern="1200" dirty="0" smtClean="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lang="en-US" sz="1350" b="0" i="0" kern="1200" dirty="0" smtClean="0">
                <a:solidFill>
                  <a:srgbClr val="FF00E5"/>
                </a:solidFill>
                <a:latin typeface="+mj-lt"/>
                <a:ea typeface="Arial" panose="020B0604020202020204" pitchFamily="34" charset="0"/>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lang="en-US" sz="1350" b="0" i="0" kern="1200" dirty="0">
                <a:solidFill>
                  <a:srgbClr val="FF00E5"/>
                </a:solidFill>
                <a:latin typeface="+mj-lt"/>
                <a:ea typeface="Arial" panose="020B0604020202020204" pitchFamily="34" charset="0"/>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GB" dirty="0">
                <a:solidFill>
                  <a:schemeClr val="tx1"/>
                </a:solidFill>
              </a:rPr>
              <a:t>Optimized search, filtering, pagination functions for the product discovery phase, which in term will feed the product detail page (PDP), with functions allowing to click on page items and collect relevant information. Built-in fingerprint, cookie, browser automation, CAPTCHA, and IP management. Built-in proxy infrastructure Load websites from any geo-location. You don't need to invest in hardware or software.</a:t>
            </a:r>
          </a:p>
        </p:txBody>
      </p:sp>
      <p:sp>
        <p:nvSpPr>
          <p:cNvPr id="66" name="Text Placeholder 31">
            <a:extLst>
              <a:ext uri="{FF2B5EF4-FFF2-40B4-BE49-F238E27FC236}">
                <a16:creationId xmlns:a16="http://schemas.microsoft.com/office/drawing/2014/main" id="{FF08F999-D437-AA37-701C-90B276A8816F}"/>
              </a:ext>
            </a:extLst>
          </p:cNvPr>
          <p:cNvSpPr txBox="1">
            <a:spLocks/>
          </p:cNvSpPr>
          <p:nvPr/>
        </p:nvSpPr>
        <p:spPr>
          <a:xfrm>
            <a:off x="7838538" y="7662220"/>
            <a:ext cx="3848100" cy="266700"/>
          </a:xfrm>
          <a:prstGeom prst="rect">
            <a:avLst/>
          </a:prstGeom>
        </p:spPr>
        <p:txBody>
          <a:bodyPr lIns="0" tIns="0" rIns="0" bIns="0"/>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solidFill>
                  <a:schemeClr val="tx1"/>
                </a:solidFill>
              </a:rPr>
              <a:t>Automated Unblocking Discovery and PDP</a:t>
            </a:r>
          </a:p>
        </p:txBody>
      </p:sp>
      <p:sp>
        <p:nvSpPr>
          <p:cNvPr id="71" name="Text Placeholder 31">
            <a:extLst>
              <a:ext uri="{FF2B5EF4-FFF2-40B4-BE49-F238E27FC236}">
                <a16:creationId xmlns:a16="http://schemas.microsoft.com/office/drawing/2014/main" id="{42BF58D3-2E1C-80D1-219B-CC8E5B315709}"/>
              </a:ext>
            </a:extLst>
          </p:cNvPr>
          <p:cNvSpPr txBox="1">
            <a:spLocks/>
          </p:cNvSpPr>
          <p:nvPr/>
        </p:nvSpPr>
        <p:spPr>
          <a:xfrm>
            <a:off x="897636" y="10116482"/>
            <a:ext cx="5422953" cy="1149545"/>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Solution</a:t>
            </a:r>
          </a:p>
          <a:p>
            <a:pPr algn="just"/>
            <a:r>
              <a:rPr lang="en-GB" sz="1350" b="0" dirty="0">
                <a:solidFill>
                  <a:schemeClr val="tx1"/>
                </a:solidFill>
              </a:rPr>
              <a:t>"With the Data Collector, we just request the type of data we need (product attributes from tens of thousands of web pages), Bright Data developed the collectors for us, and the data was structured and delivered to us in the format of our choice.”</a:t>
            </a:r>
          </a:p>
        </p:txBody>
      </p:sp>
      <p:sp>
        <p:nvSpPr>
          <p:cNvPr id="72" name="Text Placeholder 31">
            <a:extLst>
              <a:ext uri="{FF2B5EF4-FFF2-40B4-BE49-F238E27FC236}">
                <a16:creationId xmlns:a16="http://schemas.microsoft.com/office/drawing/2014/main" id="{BF6E8902-B41E-0BD5-955D-6CDDB8C8EC09}"/>
              </a:ext>
            </a:extLst>
          </p:cNvPr>
          <p:cNvSpPr txBox="1">
            <a:spLocks/>
          </p:cNvSpPr>
          <p:nvPr/>
        </p:nvSpPr>
        <p:spPr>
          <a:xfrm>
            <a:off x="897636" y="11587967"/>
            <a:ext cx="5174551" cy="1149545"/>
          </a:xfrm>
          <a:prstGeom prst="rect">
            <a:avLst/>
          </a:prstGeom>
        </p:spPr>
        <p:txBody>
          <a:bodyPr wrap="square" lIns="0" tIns="0" rIns="0" bIns="0">
            <a:spAutoFit/>
          </a:bodyPr>
          <a:lstStyle>
            <a:lvl1pPr marL="0" indent="0" algn="l" defTabSz="914400" rtl="0" eaLnBrk="1" latinLnBrk="0" hangingPunct="1">
              <a:spcBef>
                <a:spcPct val="20000"/>
              </a:spcBef>
              <a:buFont typeface="Arial" pitchFamily="34" charset="0"/>
              <a:buNone/>
              <a:defRPr lang="en-US" sz="1800" b="1" i="0" kern="1200" dirty="0">
                <a:solidFill>
                  <a:srgbClr val="FF00E5"/>
                </a:solidFill>
                <a:latin typeface="+mj-lt"/>
                <a:ea typeface="Arial" panose="020B0604020202020204"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1"/>
                </a:solidFill>
              </a:rPr>
              <a:t>Results</a:t>
            </a:r>
          </a:p>
          <a:p>
            <a:r>
              <a:rPr lang="en-GB" sz="1350" b="0" dirty="0">
                <a:solidFill>
                  <a:schemeClr val="tx1"/>
                </a:solidFill>
              </a:rPr>
              <a:t>"From there, we feed the data to our machine learning model for Natural Language Processing (NLP). Our client is very happy with the results we’ve achieved with the Data Collector and is now using it for their 2021 pipeline planning as well.”</a:t>
            </a:r>
          </a:p>
        </p:txBody>
      </p:sp>
      <p:pic>
        <p:nvPicPr>
          <p:cNvPr id="77" name="Object 7" descr="preencoded.png">
            <a:extLst>
              <a:ext uri="{FF2B5EF4-FFF2-40B4-BE49-F238E27FC236}">
                <a16:creationId xmlns:a16="http://schemas.microsoft.com/office/drawing/2014/main" id="{EF975586-F014-ED36-4EA7-A8C17BBC00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81025" y="3114905"/>
            <a:ext cx="5905500" cy="18288"/>
          </a:xfrm>
          <a:prstGeom prst="rect">
            <a:avLst/>
          </a:prstGeom>
        </p:spPr>
      </p:pic>
      <p:pic>
        <p:nvPicPr>
          <p:cNvPr id="29" name="Picture 28">
            <a:extLst>
              <a:ext uri="{FF2B5EF4-FFF2-40B4-BE49-F238E27FC236}">
                <a16:creationId xmlns:a16="http://schemas.microsoft.com/office/drawing/2014/main" id="{446EFA7B-08B3-519F-8AEC-AA426853E59F}"/>
              </a:ext>
            </a:extLst>
          </p:cNvPr>
          <p:cNvPicPr>
            <a:picLocks/>
          </p:cNvPicPr>
          <p:nvPr/>
        </p:nvPicPr>
        <p:blipFill rotWithShape="1">
          <a:blip r:embed="rId14">
            <a:extLst>
              <a:ext uri="{28A0092B-C50C-407E-A947-70E740481C1C}">
                <a14:useLocalDpi xmlns:a14="http://schemas.microsoft.com/office/drawing/2010/main" val="0"/>
              </a:ext>
            </a:extLst>
          </a:blip>
          <a:srcRect/>
          <a:stretch/>
        </p:blipFill>
        <p:spPr>
          <a:xfrm>
            <a:off x="-1" y="-2254"/>
            <a:ext cx="12144375" cy="1367314"/>
          </a:xfrm>
          <a:prstGeom prst="rect">
            <a:avLst/>
          </a:prstGeom>
        </p:spPr>
      </p:pic>
      <p:sp>
        <p:nvSpPr>
          <p:cNvPr id="31" name="Object28">
            <a:extLst>
              <a:ext uri="{FF2B5EF4-FFF2-40B4-BE49-F238E27FC236}">
                <a16:creationId xmlns:a16="http://schemas.microsoft.com/office/drawing/2014/main" id="{C100AF61-18D0-4F86-881F-E4BA765D14C7}"/>
              </a:ext>
            </a:extLst>
          </p:cNvPr>
          <p:cNvSpPr/>
          <p:nvPr/>
        </p:nvSpPr>
        <p:spPr>
          <a:xfrm>
            <a:off x="515621" y="15274670"/>
            <a:ext cx="4168315" cy="127664"/>
          </a:xfrm>
          <a:prstGeom prst="rect">
            <a:avLst/>
          </a:prstGeom>
          <a:noFill/>
          <a:ln/>
        </p:spPr>
        <p:txBody>
          <a:bodyPr wrap="square" lIns="0" tIns="0" rIns="0" bIns="0" rtlCol="0" anchor="t">
            <a:spAutoFit/>
          </a:bodyPr>
          <a:lstStyle/>
          <a:p>
            <a:pPr>
              <a:lnSpc>
                <a:spcPts val="1093"/>
              </a:lnSpc>
            </a:pPr>
            <a:r>
              <a:rPr lang="en-US" sz="750" b="1" dirty="0">
                <a:latin typeface="+mj-lt"/>
                <a:ea typeface="Helvetica Regular" pitchFamily="34" charset="-122"/>
                <a:cs typeface="Helvetica Regular" pitchFamily="34" charset="-120"/>
              </a:rPr>
              <a:t>Bright Data Contact: Yaniv Shapira  |   Email: yanivs@brightdata.com</a:t>
            </a:r>
            <a:endParaRPr lang="en-US" sz="750" b="1" dirty="0">
              <a:latin typeface="+mj-lt"/>
            </a:endParaRPr>
          </a:p>
        </p:txBody>
      </p:sp>
      <p:pic>
        <p:nvPicPr>
          <p:cNvPr id="35" name="Picture 34">
            <a:extLst>
              <a:ext uri="{FF2B5EF4-FFF2-40B4-BE49-F238E27FC236}">
                <a16:creationId xmlns:a16="http://schemas.microsoft.com/office/drawing/2014/main" id="{DD8C9FF8-6C69-4A4B-BAE7-3F555ABFFDE0}"/>
              </a:ext>
            </a:extLst>
          </p:cNvPr>
          <p:cNvPicPr>
            <a:picLocks noChangeAspect="1"/>
          </p:cNvPicPr>
          <p:nvPr/>
        </p:nvPicPr>
        <p:blipFill>
          <a:blip r:embed="rId15"/>
          <a:stretch>
            <a:fillRect/>
          </a:stretch>
        </p:blipFill>
        <p:spPr>
          <a:xfrm>
            <a:off x="9356821" y="14303765"/>
            <a:ext cx="1143000" cy="1143000"/>
          </a:xfrm>
          <a:prstGeom prst="rect">
            <a:avLst/>
          </a:prstGeom>
        </p:spPr>
      </p:pic>
      <p:pic>
        <p:nvPicPr>
          <p:cNvPr id="36" name="Picture 6">
            <a:extLst>
              <a:ext uri="{FF2B5EF4-FFF2-40B4-BE49-F238E27FC236}">
                <a16:creationId xmlns:a16="http://schemas.microsoft.com/office/drawing/2014/main" id="{3432213B-7DA7-4933-B9D5-E8DD2E49AC2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8030" y="6018547"/>
            <a:ext cx="2232091" cy="744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2749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3884</TotalTime>
  <Words>846</Words>
  <Application>Microsoft Office PowerPoint</Application>
  <PresentationFormat>Custom</PresentationFormat>
  <Paragraphs>37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Teau, Antonia</cp:lastModifiedBy>
  <cp:revision>52</cp:revision>
  <dcterms:created xsi:type="dcterms:W3CDTF">2022-02-08T17:02:12Z</dcterms:created>
  <dcterms:modified xsi:type="dcterms:W3CDTF">2022-11-10T21:14:13Z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827474</vt:lpwstr>
  </property>
  <property fmtid="{D5CDD505-2E9C-101B-9397-08002B2CF9AE}" pid="3" name="NXPowerLiteSettings">
    <vt:lpwstr>F7000400038000</vt:lpwstr>
  </property>
  <property fmtid="{D5CDD505-2E9C-101B-9397-08002B2CF9AE}" pid="4" name="NXPowerLiteVersion">
    <vt:lpwstr>S9.2.0</vt:lpwstr>
  </property>
</Properties>
</file>